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2" r:id="rId4"/>
    <p:sldId id="275" r:id="rId5"/>
    <p:sldId id="264" r:id="rId6"/>
    <p:sldId id="265" r:id="rId7"/>
    <p:sldId id="266" r:id="rId8"/>
    <p:sldId id="267" r:id="rId9"/>
    <p:sldId id="276" r:id="rId10"/>
    <p:sldId id="268" r:id="rId11"/>
    <p:sldId id="269" r:id="rId12"/>
    <p:sldId id="277" r:id="rId13"/>
    <p:sldId id="259" r:id="rId14"/>
    <p:sldId id="270" r:id="rId15"/>
    <p:sldId id="278" r:id="rId16"/>
    <p:sldId id="280" r:id="rId17"/>
    <p:sldId id="281" r:id="rId18"/>
    <p:sldId id="272" r:id="rId19"/>
    <p:sldId id="279" r:id="rId20"/>
    <p:sldId id="273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2" d="100"/>
          <a:sy n="122" d="100"/>
        </p:scale>
        <p:origin x="-130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E48F2-C204-4076-9492-485EFD3C5BD9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29.jpeg"/><Relationship Id="rId2" Type="http://schemas.openxmlformats.org/officeDocument/2006/relationships/hyperlink" Target="http://gallery.forum-grad.ru/files/4/1/0/9/6/grafika_07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ages.yandex.ru/yandsearch?img_url=http://os1.i.ua/1/100/466132.jpg&amp;iorient=&amp;icolor=&amp;p=1&amp;site=&amp;text=%D1%84%D1%80%D0%B0%D0%BA%D1%82%D0%B0%D0%BB%D1%8C%D0%BD%D0%B0%20%D0%B3%D1%80%D0%B0%D1%84%D0%B8%D0%BA%D0%B0%20%D0%BA%D0%B0%D1%80%D1%82%D0%B8%D0%BD%D0%BA%D0%B8&amp;wp=&amp;pos=39&amp;isize=&amp;type=&amp;recent=&amp;rpt=simage&amp;itype=&amp;nojs=1" TargetMode="External"/><Relationship Id="rId5" Type="http://schemas.openxmlformats.org/officeDocument/2006/relationships/image" Target="../media/image28.png"/><Relationship Id="rId4" Type="http://schemas.openxmlformats.org/officeDocument/2006/relationships/hyperlink" Target="http://vitrina.1qip1.com/uploads/posts/2010-08/1281271824_800px-bitmap_vs_svg.svg.pn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eg"/><Relationship Id="rId4" Type="http://schemas.openxmlformats.org/officeDocument/2006/relationships/hyperlink" Target="http://wiki.iteach.ru/images/2/29/1191089223_bitmap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hyperlink" Target="http://img131.imageshack.us/img131/1671/zzfake1kw0.gif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2&amp;text=%D0%B2%D0%B5%D0%BA%D1%82%D0%BE%D1%80%D0%BD%D0%B0%D1%8F%20%D0%B3%D1%80%D0%B0%D1%84%D0%B8%D0%BA%D0%B0%20%D0%BA%D0%B0%D1%80%D1%82%D0%B8%D0%BD%D0%BA%D0%B8&amp;img_url=http://img-fotki.yandex.ru/get/3505/le-mush.1c/0_14403_b3ec623f_XL&amp;pos=75&amp;rpt=simage&amp;nojs=1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5" Type="http://schemas.openxmlformats.org/officeDocument/2006/relationships/hyperlink" Target="http://images.yandex.ru/yandsearch?p=3&amp;text=%D0%B2%D0%B5%D0%BA%D1%82%D0%BE%D1%80%D0%BD%D0%B0%D1%8F%20%D0%B3%D1%80%D0%B0%D1%84%D0%B8%D0%BA%D0%B0%20%D0%BA%D0%B0%D1%80%D1%82%D0%B8%D0%BD%D0%BA%D0%B8&amp;img_url=http://res1.windows.microsoft.com/resbox/en/Windows%207/main/1a756042-2d6e-4128-b2bf-9214ed863488_9.jpg&amp;pos=112&amp;rpt=simage&amp;nojs=1" TargetMode="External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img_url=http://pozitiv-news.ru/wp-content/uploads/2012/11/Fraktalnaya-grafika-18-600x600.jpg&amp;iorient=&amp;icolor=&amp;site=&amp;text=%D1%84%D1%80%D0%B0%D0%BA%D1%82%D0%B0%D0%BB%D1%8C%D0%BD%D0%B0%D1%8F%20%D0%B3%D1%80%D0%B0%D1%84%D0%B8%D0%BA%D0%B0%20%D0%BA%D0%B0%D1%80%D1%82%D0%B8%D0%BD%D0%BA%D0%B8&amp;wp=&amp;pos=22&amp;isize=&amp;type=&amp;recent=&amp;rpt=simage&amp;itype=&amp;nojs=1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hyperlink" Target="http://images.yandex.ru/yandsearch?img_url=http://f1.foto.rambler.ru/preview/c/190x160/463b97d5-826a-a943-e8ac-d2e66aef0f50/%D0%91%D0%B5%D0%B7_%D0%BD%D0%B0%D0%B7%D0%B2%D0%B0%D0%BD%D0%B8%D1%8F.jpg&amp;iorient=&amp;icolor=&amp;site=&amp;text=%D1%84%D1%80%D0%B0%D0%BA%D1%82%D0%B0%D0%BB%D1%8C%D0%BD%D0%B0%D1%8F%20%D0%B3%D1%80%D0%B0%D1%84%D0%B8%D0%BA%D0%B0%20%D0%BA%D0%B0%D1%80%D1%82%D0%B8%D0%BD%D0%BA%D0%B8&amp;wp=&amp;pos=14&amp;isize=&amp;type=&amp;recent=&amp;rpt=simage&amp;itype=&amp;nojs=1" TargetMode="External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informatikaiikt.narod.ru/obrabotkagraf1.html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img_url=http://graphics8.nytimes.com/images/2010/05/11/science/11maya_graphic/11maya_graphic-popup.jpg&amp;iorient=&amp;icolor=&amp;site=&amp;text=%D1%87%D1%82%D0%BE%20%D1%82%D0%B0%D0%BA%D0%BE%D0%B5%20%D0%BD%D0%B0%D1%83%D1%87%D0%BD%D0%B0%D1%8F%20%D0%B3%D1%80%D0%B0%D1%84%D0%B8%D0%BA%D0%B0%20%D0%BA%D0%B0%D1%80%D1%82%D0%B8%D0%BD%D0%BA%D0%B8&amp;wp=&amp;pos=7&amp;isize=&amp;type=&amp;recent=&amp;rpt=simage&amp;itype=&amp;nojs=1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hyperlink" Target="http://images.yandex.ru/yandsearch?img_url=http://thumb1.shutterstock.com/thumb_small/82804/82804,1250709500,3/stock-vector-science-and-genetics-icons-35545969.jpg&amp;iorient=&amp;icolor=&amp;site=&amp;text=%D1%87%D1%82%D0%BE%20%D1%82%D0%B0%D0%BA%D0%BE%D0%B5%20%D0%BD%D0%B0%D1%83%D1%87%D0%BD%D0%B0%D1%8F%20%D0%B3%D1%80%D0%B0%D1%84%D0%B8%D0%BA%D0%B0%20%D0%BC%D0%B5%D0%B4%D0%B8%D1%86%D0%B8%D0%BD%D0%B0%20%D0%BA%D0%B0%D1%80%D1%82%D0%B8%D0%BD%D0%BA%D0%B8&amp;wp=&amp;pos=17&amp;isize=&amp;type=&amp;recent=&amp;rpt=simage&amp;itype=&amp;nojs=1" TargetMode="Externa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hyperlink" Target="http://images.yandex.ru/yandsearch?source=psearch&amp;text=%D1%80%D0%B5%D0%BA%D0%BB%D0%B0%D0%BC%D0%B0%20%D1%87%D0%B0%D1%8F%20%D0%BB%D0%B8%D0%BF%D1%82%D0%BE%D0%BD&amp;noreask=1&amp;img_url=http://www.sostav.ru/articles/rus/2009/25.11/news/images/1lipton3-m.jpg&amp;pos=1&amp;rpt=simage&amp;lr=2&amp;nojs=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6.jpeg"/><Relationship Id="rId2" Type="http://schemas.openxmlformats.org/officeDocument/2006/relationships/hyperlink" Target="http://images.yandex.ru/yandsearch?img_url=http://www.sostav.ru/articles/rus/2006/05.12/news/images/1versace2.jpg&amp;iorient=&amp;icolor=&amp;site=&amp;text=%D1%84%D0%BE%D1%82%D0%BE%20%D1%80%D0%B5%D0%BA%D0%BB%D0%B0%D0%BC%D0%B0%20%D0%BF%D0%B0%D1%80%D1%84%D1%8E%D0%BC%D0%B5%D1%80%D0%B8%D0%B8&amp;wp=&amp;pos=8&amp;isize=&amp;type=&amp;recent=&amp;rpt=simage&amp;itype=&amp;nojs=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ages.yandex.ru/yandsearch?img_url=http://www.7emotions.ru/design/design/04.jpg&amp;iorient=&amp;icolor=&amp;site=&amp;text=%D1%80%D0%B5%D0%BA%D0%BB%D0%B0%D0%BC%D0%B0%20%D0%BA%D0%BE%D1%84%D0%B5%20%D1%87%D0%B8%D0%B1%D0%BE&amp;wp=&amp;pos=0&amp;isize=&amp;type=&amp;recent=&amp;rpt=simage&amp;itype=&amp;nojs=1" TargetMode="External"/><Relationship Id="rId5" Type="http://schemas.openxmlformats.org/officeDocument/2006/relationships/image" Target="../media/image25.jpeg"/><Relationship Id="rId4" Type="http://schemas.openxmlformats.org/officeDocument/2006/relationships/hyperlink" Target="http://images.yandex.ru/yandsearch?text=%D0%BA%D0%BE%D1%82%D0%B8%D0%BA%D0%B8&amp;img_url=http://images.amazon.com/images/G/01/dvd/aplus/shrek3/shrek7-lo.jpg&amp;pos=6&amp;rpt=simage&amp;nl=2&amp;nojs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1268413"/>
            <a:ext cx="8281987" cy="2471737"/>
          </a:xfrm>
        </p:spPr>
        <p:txBody>
          <a:bodyPr/>
          <a:lstStyle/>
          <a:p>
            <a:r>
              <a:rPr lang="ru-RU" sz="6600" dirty="0" smtClean="0">
                <a:solidFill>
                  <a:srgbClr val="7030A0"/>
                </a:solidFill>
              </a:rPr>
              <a:t>Компьютерная графика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44008" y="5589240"/>
            <a:ext cx="4355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solidFill>
                  <a:srgbClr val="401B5B"/>
                </a:solidFill>
                <a:latin typeface="Arial" pitchFamily="34" charset="0"/>
                <a:cs typeface="Arial" pitchFamily="34" charset="0"/>
              </a:rPr>
              <a:t>Учитель информатики и ИКТ</a:t>
            </a:r>
          </a:p>
          <a:p>
            <a:pPr algn="r"/>
            <a:r>
              <a:rPr lang="ru-RU" sz="2400" dirty="0" err="1" smtClean="0">
                <a:solidFill>
                  <a:srgbClr val="401B5B"/>
                </a:solidFill>
                <a:latin typeface="Arial" pitchFamily="34" charset="0"/>
                <a:cs typeface="Arial" pitchFamily="34" charset="0"/>
              </a:rPr>
              <a:t>С.А.Тишликов</a:t>
            </a:r>
            <a:endParaRPr lang="ru-RU" dirty="0">
              <a:solidFill>
                <a:srgbClr val="401B5B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2" descr="http://im7-tub-ru.yandex.net/i?id=137152176-21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3717032"/>
            <a:ext cx="3744417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222594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Виды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0"/>
            <a:ext cx="8712968" cy="3642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Различают три вида компьютерной графики</a:t>
            </a:r>
            <a:r>
              <a:rPr lang="en-US" sz="2400" dirty="0" smtClean="0">
                <a:solidFill>
                  <a:srgbClr val="002060"/>
                </a:solidFill>
              </a:rPr>
              <a:t>: </a:t>
            </a:r>
            <a:r>
              <a:rPr lang="ru-RU" sz="2400" u="sng" dirty="0" smtClean="0">
                <a:solidFill>
                  <a:srgbClr val="002060"/>
                </a:solidFill>
              </a:rPr>
              <a:t>растровая графика, векторная графика и фрактальная графика</a:t>
            </a:r>
            <a:r>
              <a:rPr lang="ru-RU" sz="2400" dirty="0" smtClean="0">
                <a:solidFill>
                  <a:srgbClr val="002060"/>
                </a:solidFill>
              </a:rPr>
              <a:t>. Они отличаются принципами формирования изображения при отображении на экране монитора или при печати на бумаге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, </a:t>
            </a:r>
          </a:p>
        </p:txBody>
      </p:sp>
      <p:pic>
        <p:nvPicPr>
          <p:cNvPr id="20" name="Picture 2" descr="Картинка 7 из 2272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725144"/>
            <a:ext cx="2808312" cy="1944216"/>
          </a:xfrm>
          <a:prstGeom prst="rect">
            <a:avLst/>
          </a:prstGeom>
          <a:noFill/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Компьютерная графика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endParaRPr lang="ru-RU" dirty="0" smtClean="0"/>
          </a:p>
        </p:txBody>
      </p:sp>
      <p:pic>
        <p:nvPicPr>
          <p:cNvPr id="9220" name="Picture 4" descr="http://vitrina.1qip1.com/uploads/posts/2010-08/1281271824_800px-bitmap_vs_svg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4481736"/>
            <a:ext cx="3131840" cy="2376264"/>
          </a:xfrm>
          <a:prstGeom prst="rect">
            <a:avLst/>
          </a:prstGeom>
          <a:noFill/>
        </p:spPr>
      </p:pic>
      <p:pic>
        <p:nvPicPr>
          <p:cNvPr id="9222" name="Picture 6" descr="http://im7-tub-ru.yandex.net/i?id=133269634-08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4725144"/>
            <a:ext cx="2286000" cy="18607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222594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Виды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1"/>
            <a:ext cx="871296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u="sng" dirty="0">
                <a:solidFill>
                  <a:srgbClr val="002060"/>
                </a:solidFill>
              </a:rPr>
              <a:t>Р</a:t>
            </a:r>
            <a:r>
              <a:rPr lang="ru-RU" sz="2400" u="sng" dirty="0" smtClean="0">
                <a:solidFill>
                  <a:srgbClr val="002060"/>
                </a:solidFill>
              </a:rPr>
              <a:t>астровая графика -</a:t>
            </a:r>
            <a:r>
              <a:rPr lang="ru-RU" sz="2400" dirty="0" smtClean="0">
                <a:solidFill>
                  <a:srgbClr val="002060"/>
                </a:solidFill>
              </a:rPr>
              <a:t> применяют при разработке электронных (</a:t>
            </a:r>
            <a:r>
              <a:rPr lang="ru-RU" sz="2400" dirty="0" err="1" smtClean="0">
                <a:solidFill>
                  <a:srgbClr val="002060"/>
                </a:solidFill>
              </a:rPr>
              <a:t>мультимедийных</a:t>
            </a:r>
            <a:r>
              <a:rPr lang="ru-RU" sz="2400" dirty="0" smtClean="0">
                <a:solidFill>
                  <a:srgbClr val="002060"/>
                </a:solidFill>
              </a:rPr>
              <a:t>) и полиграфических изданий. Иллюстрации, выполненные средствами растровой графики, редко создают вручную с помощью компьютерных программ. Чаще всего для этой цели используют отсканированные иллюстрации, подготовленные художниками, или фотографии.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, </a:t>
            </a:r>
          </a:p>
        </p:txBody>
      </p:sp>
      <p:pic>
        <p:nvPicPr>
          <p:cNvPr id="25602" name="Picture 2" descr="http://im8-tub-ru.yandex.net/i?id=434242553-28-72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251520" y="4869160"/>
            <a:ext cx="2160240" cy="1728192"/>
          </a:xfrm>
          <a:prstGeom prst="rect">
            <a:avLst/>
          </a:prstGeom>
          <a:noFill/>
        </p:spPr>
      </p:pic>
      <p:pic>
        <p:nvPicPr>
          <p:cNvPr id="25606" name="Picture 6" descr="http://im3-tub-ru.yandex.net/i?id=121675843-05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869160"/>
            <a:ext cx="2182738" cy="1728192"/>
          </a:xfrm>
          <a:prstGeom prst="rect">
            <a:avLst/>
          </a:prstGeom>
          <a:noFill/>
        </p:spPr>
      </p:pic>
      <p:pic>
        <p:nvPicPr>
          <p:cNvPr id="25610" name="Picture 10" descr="http://im2-tub-ru.yandex.net/i?id=323897856-14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4869160"/>
            <a:ext cx="2232248" cy="1728192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Компьютерная графика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222594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Виды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1"/>
            <a:ext cx="871296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В последнее время для ввода растровых изображений в компьютер нашли широкое применение цифровые фото–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и  </a:t>
            </a:r>
            <a:r>
              <a:rPr lang="en-US" sz="2400" dirty="0" smtClean="0">
                <a:solidFill>
                  <a:srgbClr val="002060"/>
                </a:solidFill>
              </a:rPr>
              <a:t>   </a:t>
            </a:r>
            <a:r>
              <a:rPr lang="ru-RU" sz="2400" dirty="0" smtClean="0">
                <a:solidFill>
                  <a:srgbClr val="002060"/>
                </a:solidFill>
              </a:rPr>
              <a:t>видеокамеры.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Большинство графических редакторов, предназначенных для работы с растровыми иллюстрациями, ориентированы не столько на создание изображений, сколько на их обработку. В Интернете пока применяются только растровые иллюстрации.</a:t>
            </a:r>
          </a:p>
          <a:p>
            <a:r>
              <a:rPr lang="ru-RU" sz="2400" dirty="0" smtClean="0">
                <a:solidFill>
                  <a:srgbClr val="00B0F0"/>
                </a:solidFill>
              </a:rPr>
              <a:t>Графические редакторы</a:t>
            </a:r>
            <a:r>
              <a:rPr lang="en-US" sz="2400" dirty="0" smtClean="0">
                <a:solidFill>
                  <a:srgbClr val="00B0F0"/>
                </a:solidFill>
              </a:rPr>
              <a:t>: Paint, Adobe Photoshop..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, 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Компьютерная графика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14" descr="http://im2-tub-ru.yandex.net/i?id=366268424-17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69160"/>
            <a:ext cx="2160240" cy="1728192"/>
          </a:xfrm>
          <a:prstGeom prst="rect">
            <a:avLst/>
          </a:prstGeom>
          <a:noFill/>
        </p:spPr>
      </p:pic>
      <p:pic>
        <p:nvPicPr>
          <p:cNvPr id="30722" name="Picture 2" descr="http://im7-tub-ru.yandex.net/i?id=498656222-54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869160"/>
            <a:ext cx="2148830" cy="1728192"/>
          </a:xfrm>
          <a:prstGeom prst="rect">
            <a:avLst/>
          </a:prstGeom>
          <a:noFill/>
        </p:spPr>
      </p:pic>
      <p:pic>
        <p:nvPicPr>
          <p:cNvPr id="30724" name="Picture 4" descr="http://wiki.iteach.ru/images/2/29/1191089223_bitmap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" contrast="-29000"/>
          </a:blip>
          <a:srcRect/>
          <a:stretch>
            <a:fillRect/>
          </a:stretch>
        </p:blipFill>
        <p:spPr bwMode="auto">
          <a:xfrm>
            <a:off x="3419873" y="4869160"/>
            <a:ext cx="2232248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0825" y="1196752"/>
            <a:ext cx="88931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 b="1" dirty="0">
                <a:solidFill>
                  <a:srgbClr val="0070C0"/>
                </a:solidFill>
                <a:latin typeface="Arial" charset="0"/>
                <a:cs typeface="Arial" charset="0"/>
              </a:rPr>
              <a:t>ПИКСЕЛЬ </a:t>
            </a:r>
            <a:r>
              <a:rPr lang="ru-RU" sz="2400" dirty="0">
                <a:solidFill>
                  <a:srgbClr val="002060"/>
                </a:solidFill>
                <a:latin typeface="Arial" charset="0"/>
                <a:cs typeface="Arial" charset="0"/>
              </a:rPr>
              <a:t>(</a:t>
            </a:r>
            <a:r>
              <a:rPr lang="ru-RU" sz="2400" dirty="0" err="1">
                <a:solidFill>
                  <a:srgbClr val="002060"/>
                </a:solidFill>
                <a:latin typeface="Arial" charset="0"/>
                <a:cs typeface="Arial" charset="0"/>
              </a:rPr>
              <a:t>pixel</a:t>
            </a:r>
            <a:r>
              <a:rPr lang="ru-RU" sz="2400" dirty="0">
                <a:solidFill>
                  <a:srgbClr val="002060"/>
                </a:solidFill>
                <a:latin typeface="Arial" charset="0"/>
                <a:cs typeface="Arial" charset="0"/>
              </a:rPr>
              <a:t> — </a:t>
            </a:r>
            <a:r>
              <a:rPr lang="ru-RU" sz="2400" dirty="0" err="1">
                <a:solidFill>
                  <a:srgbClr val="002060"/>
                </a:solidFill>
                <a:latin typeface="Arial" charset="0"/>
                <a:cs typeface="Arial" charset="0"/>
              </a:rPr>
              <a:t>picture</a:t>
            </a:r>
            <a:r>
              <a:rPr lang="ru-RU" sz="2400" dirty="0">
                <a:solidFill>
                  <a:srgbClr val="002060"/>
                </a:solidFill>
                <a:latin typeface="Arial" charset="0"/>
                <a:cs typeface="Arial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Arial" charset="0"/>
                <a:cs typeface="Arial" charset="0"/>
              </a:rPr>
              <a:t>element</a:t>
            </a:r>
            <a:r>
              <a:rPr lang="ru-RU" sz="2400" dirty="0">
                <a:solidFill>
                  <a:srgbClr val="002060"/>
                </a:solidFill>
                <a:latin typeface="Arial" charset="0"/>
                <a:cs typeface="Arial" charset="0"/>
              </a:rPr>
              <a:t>) — черно-белые или цветные точки, на</a:t>
            </a:r>
            <a:r>
              <a:rPr lang="en-US" sz="2400" dirty="0">
                <a:solidFill>
                  <a:srgbClr val="002060"/>
                </a:solidFill>
                <a:latin typeface="Arial" charset="0"/>
                <a:cs typeface="Arial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Arial" charset="0"/>
                <a:cs typeface="Arial" charset="0"/>
              </a:rPr>
              <a:t>которые разделен экран монитора. Благодаря им, управляя их яркостью свечения, можно рисовать, чертить, строить графики</a:t>
            </a:r>
            <a:r>
              <a:rPr lang="ru-RU" sz="2400" dirty="0">
                <a:latin typeface="Arial" charset="0"/>
                <a:cs typeface="Arial" charset="0"/>
              </a:rPr>
              <a:t>. </a:t>
            </a:r>
          </a:p>
        </p:txBody>
      </p:sp>
      <p:pic>
        <p:nvPicPr>
          <p:cNvPr id="3076" name="Picture 4" descr="Картинка 68 из 203594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2852936"/>
            <a:ext cx="5761038" cy="3665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Компьютерная графика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222594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Виды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1"/>
            <a:ext cx="8892480" cy="3053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12000">
              <a:lnSpc>
                <a:spcPct val="120000"/>
              </a:lnSpc>
            </a:pPr>
            <a:r>
              <a:rPr lang="ru-RU" sz="2400" u="sng" dirty="0" smtClean="0">
                <a:solidFill>
                  <a:srgbClr val="002060"/>
                </a:solidFill>
              </a:rPr>
              <a:t>Векторная графика</a:t>
            </a:r>
            <a:r>
              <a:rPr lang="ru-RU" sz="2400" dirty="0" smtClean="0">
                <a:solidFill>
                  <a:srgbClr val="002060"/>
                </a:solidFill>
              </a:rPr>
              <a:t>-это метод представления изображения в виде совокупности отрезков и дуг и т.д. </a:t>
            </a:r>
            <a:r>
              <a:rPr lang="ru-RU" sz="2400" b="1" dirty="0" smtClean="0">
                <a:solidFill>
                  <a:srgbClr val="002060"/>
                </a:solidFill>
              </a:rPr>
              <a:t>Вектор </a:t>
            </a:r>
            <a:r>
              <a:rPr lang="ru-RU" sz="2400" dirty="0" smtClean="0">
                <a:solidFill>
                  <a:srgbClr val="002060"/>
                </a:solidFill>
              </a:rPr>
              <a:t>-это набор данных, характеризующих какой-либо  объект.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Программные средства для работы с векторной графикой предназначены в первую очередь для создания иллюстраций и в меньшей степени для их обработки.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, </a:t>
            </a:r>
          </a:p>
        </p:txBody>
      </p:sp>
      <p:pic>
        <p:nvPicPr>
          <p:cNvPr id="26626" name="Picture 2" descr="http://im2-tub-ru.yandex.net/i?id=560559644-38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69160"/>
            <a:ext cx="2160240" cy="1656184"/>
          </a:xfrm>
          <a:prstGeom prst="rect">
            <a:avLst/>
          </a:prstGeom>
          <a:noFill/>
        </p:spPr>
      </p:pic>
      <p:pic>
        <p:nvPicPr>
          <p:cNvPr id="26628" name="Picture 4" descr="http://im3-tub-ru.yandex.net/i?id=273972823-65-72"/>
          <p:cNvPicPr>
            <a:picLocks noChangeAspect="1" noChangeArrowheads="1"/>
          </p:cNvPicPr>
          <p:nvPr/>
        </p:nvPicPr>
        <p:blipFill>
          <a:blip r:embed="rId3" cstate="print">
            <a:lum contrast="-20000"/>
          </a:blip>
          <a:srcRect/>
          <a:stretch>
            <a:fillRect/>
          </a:stretch>
        </p:blipFill>
        <p:spPr bwMode="auto">
          <a:xfrm>
            <a:off x="3419872" y="4869160"/>
            <a:ext cx="2232248" cy="1656184"/>
          </a:xfrm>
          <a:prstGeom prst="rect">
            <a:avLst/>
          </a:prstGeom>
          <a:noFill/>
        </p:spPr>
      </p:pic>
      <p:pic>
        <p:nvPicPr>
          <p:cNvPr id="26630" name="Picture 6" descr="http://im7-tub-ru.yandex.net/i?id=542655333-30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4869160"/>
            <a:ext cx="2148830" cy="1656184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Компьютерная графика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222594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Виды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1"/>
            <a:ext cx="88924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12000">
              <a:lnSpc>
                <a:spcPct val="12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Такие средства широко используют в рекламных агентствах, дизайнерских бюро, редакциях и издательствах. Оформительские работы, основанные на применении шрифтов и простейших геометрических элементов, решаются средствами векторной графики много проще</a:t>
            </a:r>
            <a:r>
              <a:rPr lang="ru-RU" sz="2400" dirty="0" smtClean="0"/>
              <a:t>.</a:t>
            </a:r>
            <a:endParaRPr lang="ru-RU" sz="2400" dirty="0" smtClean="0">
              <a:solidFill>
                <a:srgbClr val="002060"/>
              </a:solidFill>
            </a:endParaRPr>
          </a:p>
          <a:p>
            <a:pPr>
              <a:lnSpc>
                <a:spcPct val="120000"/>
              </a:lnSpc>
            </a:pPr>
            <a:r>
              <a:rPr lang="ru-RU" sz="2400" dirty="0" smtClean="0">
                <a:solidFill>
                  <a:srgbClr val="00B0F0"/>
                </a:solidFill>
              </a:rPr>
              <a:t>Графические редакторы</a:t>
            </a:r>
            <a:r>
              <a:rPr lang="en-US" sz="2400" dirty="0" smtClean="0">
                <a:solidFill>
                  <a:srgbClr val="00B0F0"/>
                </a:solidFill>
              </a:rPr>
              <a:t>: CorelDraw, Adobe Illustrator..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, 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Компьютерная графика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16" descr="http://im8-tub-ru.yandex.net/i?id=382399387-29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4869160"/>
            <a:ext cx="2304256" cy="1728192"/>
          </a:xfrm>
          <a:prstGeom prst="rect">
            <a:avLst/>
          </a:prstGeom>
          <a:noFill/>
        </p:spPr>
      </p:pic>
      <p:pic>
        <p:nvPicPr>
          <p:cNvPr id="31750" name="Picture 6" descr="http://im5-tub-ru.yandex.net/i?id=333482457-47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4869160"/>
            <a:ext cx="2178174" cy="1728192"/>
          </a:xfrm>
          <a:prstGeom prst="rect">
            <a:avLst/>
          </a:prstGeom>
          <a:noFill/>
        </p:spPr>
      </p:pic>
      <p:pic>
        <p:nvPicPr>
          <p:cNvPr id="31752" name="Picture 8" descr="http://im6-tub-ru.yandex.net/i?id=399223041-18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4869160"/>
            <a:ext cx="2304256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222594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Виды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1"/>
            <a:ext cx="8712968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u="sng" dirty="0" smtClean="0">
                <a:solidFill>
                  <a:srgbClr val="002060"/>
                </a:solidFill>
              </a:rPr>
              <a:t>Фрактальная графика-</a:t>
            </a:r>
            <a:r>
              <a:rPr lang="ru-RU" sz="2400" dirty="0" smtClean="0">
                <a:solidFill>
                  <a:srgbClr val="002060"/>
                </a:solidFill>
              </a:rPr>
              <a:t> как и векторная - вычисляемая, но отличается от неё тем, что никакие объекты в памяти компьютера не хранятся.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Изображение строится по уравнению (или по системе уравнений), поэтому хранятся только формулы. 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Изменив коэффициенты в уравнении, можно получить  другую картину.                                      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  <a:br>
              <a:rPr lang="ru-RU" sz="2400" dirty="0" smtClean="0">
                <a:solidFill>
                  <a:schemeClr val="bg1"/>
                </a:solidFill>
              </a:rPr>
            </a:b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29698" name="Picture 2" descr="http://im2-tub-ru.yandex.net/i?id=195938730-06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4869160"/>
            <a:ext cx="2232248" cy="1728192"/>
          </a:xfrm>
          <a:prstGeom prst="rect">
            <a:avLst/>
          </a:prstGeom>
          <a:noFill/>
        </p:spPr>
      </p:pic>
      <p:pic>
        <p:nvPicPr>
          <p:cNvPr id="29700" name="Picture 4" descr="http://im4-tub-ru.yandex.net/i?id=167851464-14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869160"/>
            <a:ext cx="2220838" cy="1656184"/>
          </a:xfrm>
          <a:prstGeom prst="rect">
            <a:avLst/>
          </a:prstGeom>
          <a:noFill/>
        </p:spPr>
      </p:pic>
      <p:pic>
        <p:nvPicPr>
          <p:cNvPr id="29702" name="Picture 6" descr="http://im0-tub-ru.yandex.net/i?id=382392877-12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4869160"/>
            <a:ext cx="2376264" cy="1728192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Компьютерная графика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222594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Виды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1"/>
            <a:ext cx="889248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Способность фрактальной графики моделировать образы живой природы вычислительным путем часто используют для автоматической генерации необычных иллюстраций.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Программные средства для работы с фрактальной графикой предназначены для автоматической генерации изображений путем математических расчетов. Создание фрактальной художественной композиции состоит не в рисовании или оформлении, в программировании.</a:t>
            </a:r>
          </a:p>
          <a:p>
            <a:pPr algn="just"/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, 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Компьютерная графика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20" descr="http://im4-tub-ru.yandex.net/i?id=679480759-51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4869160"/>
            <a:ext cx="2160240" cy="1728192"/>
          </a:xfrm>
          <a:prstGeom prst="rect">
            <a:avLst/>
          </a:prstGeom>
          <a:noFill/>
        </p:spPr>
      </p:pic>
      <p:pic>
        <p:nvPicPr>
          <p:cNvPr id="32770" name="Picture 2" descr="http://im0-tub-ru.yandex.net/i?id=57287754-07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4869160"/>
            <a:ext cx="2076822" cy="1728192"/>
          </a:xfrm>
          <a:prstGeom prst="rect">
            <a:avLst/>
          </a:prstGeom>
          <a:noFill/>
        </p:spPr>
      </p:pic>
      <p:pic>
        <p:nvPicPr>
          <p:cNvPr id="32772" name="Picture 4" descr="http://im3-tub-ru.yandex.net/i?id=9209792-46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869160"/>
            <a:ext cx="2160240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185661"/>
            <a:ext cx="8712967" cy="136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Сравнение растровой и векторной графики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1"/>
            <a:ext cx="889248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lnSpc>
                <a:spcPct val="120000"/>
              </a:lnSpc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, </a:t>
            </a: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51520" y="1700808"/>
          <a:ext cx="8280921" cy="4726164"/>
        </p:xfrm>
        <a:graphic>
          <a:graphicData uri="http://schemas.openxmlformats.org/drawingml/2006/table">
            <a:tbl>
              <a:tblPr/>
              <a:tblGrid>
                <a:gridCol w="2386028"/>
                <a:gridCol w="2947446"/>
                <a:gridCol w="2947447"/>
              </a:tblGrid>
              <a:tr h="8670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Критерий сравнения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Растровая графика </a:t>
                      </a:r>
                      <a:endParaRPr lang="ru-RU" sz="24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Векторная графика </a:t>
                      </a:r>
                      <a:endParaRPr lang="ru-RU" sz="24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01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Способ представления изображения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Изображение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строится из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множества</a:t>
                      </a:r>
                      <a:r>
                        <a:rPr lang="ru-RU" sz="2400" baseline="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пикселей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.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И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зображение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описывается в виде последовательности команд.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182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Представление объектов реального мира </a:t>
                      </a:r>
                      <a:endParaRPr lang="ru-RU" sz="24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Эффективно используется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для представления реальных образов.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Не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позволяет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получать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изображения фотографического качества.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Компьютерная графика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185661"/>
            <a:ext cx="8712967" cy="136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Сравнение растровой и векторной графики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1"/>
            <a:ext cx="889248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lnSpc>
                <a:spcPct val="120000"/>
              </a:lnSpc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, </a:t>
            </a: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51520" y="1700808"/>
          <a:ext cx="8280921" cy="4726164"/>
        </p:xfrm>
        <a:graphic>
          <a:graphicData uri="http://schemas.openxmlformats.org/drawingml/2006/table">
            <a:tbl>
              <a:tblPr/>
              <a:tblGrid>
                <a:gridCol w="2386028"/>
                <a:gridCol w="2947446"/>
                <a:gridCol w="2947447"/>
              </a:tblGrid>
              <a:tr h="8670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Критерий сравнения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Растровая графика </a:t>
                      </a:r>
                      <a:endParaRPr lang="ru-RU" sz="24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Векторная графика </a:t>
                      </a:r>
                      <a:endParaRPr lang="ru-RU" sz="24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01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Качество редактирования изображения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При </a:t>
                      </a:r>
                      <a:r>
                        <a:rPr lang="ru-RU" sz="2400" dirty="0" err="1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масштабирова-нии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и вращении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возникают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искажения.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Могут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быть легко преобразованы без потери качества.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182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Особенности печати изображения </a:t>
                      </a:r>
                      <a:endParaRPr lang="ru-RU" sz="24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Могут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быть легко напечатаны на принтерах.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Иногда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не печатаются или выглядят на бумаге не так, как хотелось бы.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Компьютерная графика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Компьютерная графика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endParaRPr lang="ru-RU" dirty="0" smtClean="0"/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79512" y="1009328"/>
            <a:ext cx="871296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КОМПЬЮТЕРНАЯ ГРАФИКА</a:t>
            </a:r>
            <a:r>
              <a:rPr lang="ru-RU" sz="2400" dirty="0" smtClean="0">
                <a:solidFill>
                  <a:srgbClr val="0070C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- это область информатики, занимающаяся </a:t>
            </a:r>
            <a:r>
              <a:rPr lang="ru-RU" sz="2400" dirty="0" smtClean="0">
                <a:solidFill>
                  <a:srgbClr val="002060"/>
                </a:solidFill>
              </a:rPr>
              <a:t>проблемами </a:t>
            </a:r>
            <a:r>
              <a:rPr lang="ru-RU" sz="2400" dirty="0" smtClean="0">
                <a:solidFill>
                  <a:srgbClr val="002060"/>
                </a:solidFill>
              </a:rPr>
              <a:t>получения различных изображений (рисунков, чертежей, мультипликации) на компьютере.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pic>
        <p:nvPicPr>
          <p:cNvPr id="9218" name="Picture 2" descr="http://im0-tub-ru.yandex.net/i?id=226663711-69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708920"/>
            <a:ext cx="2954174" cy="3672408"/>
          </a:xfrm>
          <a:prstGeom prst="rect">
            <a:avLst/>
          </a:prstGeom>
          <a:noFill/>
        </p:spPr>
      </p:pic>
      <p:pic>
        <p:nvPicPr>
          <p:cNvPr id="9220" name="Picture 4" descr="http://im3-tub-ru.yandex.net/i?id=10733278-20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708920"/>
            <a:ext cx="2880320" cy="3672408"/>
          </a:xfrm>
          <a:prstGeom prst="rect">
            <a:avLst/>
          </a:prstGeom>
          <a:noFill/>
        </p:spPr>
      </p:pic>
      <p:pic>
        <p:nvPicPr>
          <p:cNvPr id="9222" name="Picture 6" descr="http://im0-tub-ru.yandex.net/i?id=310672064-51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708919"/>
            <a:ext cx="2448272" cy="1728193"/>
          </a:xfrm>
          <a:prstGeom prst="rect">
            <a:avLst/>
          </a:prstGeom>
          <a:noFill/>
        </p:spPr>
      </p:pic>
      <p:pic>
        <p:nvPicPr>
          <p:cNvPr id="9224" name="Picture 8" descr="http://im2-tub-ru.yandex.net/i?id=322004439-50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4653136"/>
            <a:ext cx="2448272" cy="17190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63688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2348880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Домашние задание</a:t>
            </a:r>
            <a:r>
              <a:rPr lang="en-US" sz="2400" dirty="0" smtClean="0">
                <a:solidFill>
                  <a:srgbClr val="002060"/>
                </a:solidFill>
              </a:rPr>
              <a:t>: </a:t>
            </a:r>
            <a:r>
              <a:rPr lang="ru-RU" sz="2400" dirty="0" smtClean="0">
                <a:solidFill>
                  <a:srgbClr val="002060"/>
                </a:solidFill>
              </a:rPr>
              <a:t>Учебник </a:t>
            </a:r>
            <a:r>
              <a:rPr lang="ru-RU" sz="2400" dirty="0" err="1" smtClean="0">
                <a:solidFill>
                  <a:srgbClr val="002060"/>
                </a:solidFill>
              </a:rPr>
              <a:t>Угринович</a:t>
            </a:r>
            <a:r>
              <a:rPr lang="ru-RU" sz="2400" dirty="0" smtClean="0">
                <a:solidFill>
                  <a:srgbClr val="002060"/>
                </a:solidFill>
              </a:rPr>
              <a:t> Н.Д. 9 класс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Стр. 24 Контрольные вопросы</a:t>
            </a:r>
            <a:r>
              <a:rPr lang="en-US" sz="2400" dirty="0" smtClean="0">
                <a:solidFill>
                  <a:srgbClr val="002060"/>
                </a:solidFill>
              </a:rPr>
              <a:t>, </a:t>
            </a:r>
            <a:r>
              <a:rPr lang="ru-RU" sz="2400" dirty="0" smtClean="0">
                <a:solidFill>
                  <a:srgbClr val="002060"/>
                </a:solidFill>
              </a:rPr>
              <a:t>1.8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Стр. 27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Контрольные вопросы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Компьютерная графика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2276872"/>
            <a:ext cx="82809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Информационные ресурсы</a:t>
            </a:r>
          </a:p>
          <a:p>
            <a:endParaRPr lang="ru-RU" sz="2400" dirty="0" smtClean="0"/>
          </a:p>
          <a:p>
            <a:r>
              <a:rPr lang="ru-RU" sz="2400" dirty="0" err="1" smtClean="0">
                <a:solidFill>
                  <a:srgbClr val="002060"/>
                </a:solidFill>
              </a:rPr>
              <a:t>Угринович</a:t>
            </a:r>
            <a:r>
              <a:rPr lang="ru-RU" sz="2400" dirty="0" smtClean="0">
                <a:solidFill>
                  <a:srgbClr val="002060"/>
                </a:solidFill>
              </a:rPr>
              <a:t> Н.Д. Информатика и ИКТ: учебник для 9 класса/Н.Д.Угринович.-2-е изд., </a:t>
            </a:r>
            <a:r>
              <a:rPr lang="ru-RU" sz="2400" dirty="0" err="1" smtClean="0">
                <a:solidFill>
                  <a:srgbClr val="002060"/>
                </a:solidFill>
              </a:rPr>
              <a:t>испр</a:t>
            </a:r>
            <a:r>
              <a:rPr lang="ru-RU" sz="2400" dirty="0" smtClean="0">
                <a:solidFill>
                  <a:srgbClr val="002060"/>
                </a:solidFill>
              </a:rPr>
              <a:t>.- М.: БИНОМ. Лаборатория знаний,2009.-295 с.: </a:t>
            </a:r>
            <a:r>
              <a:rPr lang="ru-RU" sz="2400" dirty="0" err="1" smtClean="0">
                <a:solidFill>
                  <a:srgbClr val="002060"/>
                </a:solidFill>
              </a:rPr>
              <a:t>илл</a:t>
            </a:r>
            <a:r>
              <a:rPr lang="ru-RU" sz="2400" dirty="0" smtClean="0"/>
              <a:t>.</a:t>
            </a:r>
          </a:p>
          <a:p>
            <a:r>
              <a:rPr lang="en-US" sz="2400" dirty="0" smtClean="0">
                <a:solidFill>
                  <a:srgbClr val="002060"/>
                </a:solidFill>
                <a:hlinkClick r:id="rId2"/>
              </a:rPr>
              <a:t>http://informatikaiikt.narod.ru/obrabotkagraf1.html</a:t>
            </a:r>
            <a:endParaRPr lang="ru-RU" sz="2400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Компьютерная графика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052736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Основные области применения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0"/>
            <a:ext cx="8640960" cy="271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2400" u="sng" dirty="0" smtClean="0">
                <a:solidFill>
                  <a:srgbClr val="002060"/>
                </a:solidFill>
              </a:rPr>
              <a:t>Научная графика </a:t>
            </a:r>
          </a:p>
          <a:p>
            <a:pPr algn="just">
              <a:lnSpc>
                <a:spcPct val="12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Первые компьютеры использовались лишь для решения научных и производственных задач. Чтобы лучше понять полученные результаты, производили их графическую обработку, строили графики, диаграммы, чертежи рассчитанных конструкций. 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8434" name="Picture 2" descr="http://project68.narod.ru/Integ/1/681/pic/s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4869161"/>
            <a:ext cx="2232248" cy="1728192"/>
          </a:xfrm>
          <a:prstGeom prst="rect">
            <a:avLst/>
          </a:prstGeom>
          <a:noFill/>
        </p:spPr>
      </p:pic>
      <p:pic>
        <p:nvPicPr>
          <p:cNvPr id="18438" name="Picture 6" descr="http://im0-tub-ru.yandex.net/i?id=284623280-70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4797152"/>
            <a:ext cx="2304256" cy="1800200"/>
          </a:xfrm>
          <a:prstGeom prst="rect">
            <a:avLst/>
          </a:prstGeom>
          <a:noFill/>
        </p:spPr>
      </p:pic>
      <p:pic>
        <p:nvPicPr>
          <p:cNvPr id="18442" name="Picture 10" descr="http://im6-tub-ru.yandex.net/i?id=52898863-24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19" y="4869160"/>
            <a:ext cx="2115699" cy="1728192"/>
          </a:xfrm>
          <a:prstGeom prst="rect">
            <a:avLst/>
          </a:prstGeom>
          <a:noFill/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Компьютерная графика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407260"/>
            <a:ext cx="871296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700808"/>
            <a:ext cx="8640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Первые графики на машине получали в режиме символьной печати. Затем появились специальные устройства - графопостроители (плоттеры) для вычерчивания чертежей и графиков чернильным пером на бумаге. Современная научная компьютерная графика дает возможность проводить вычислительные эксперименты с наглядным представлением их результатов.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51520" y="1052736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Основные области применения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pic>
        <p:nvPicPr>
          <p:cNvPr id="1026" name="Picture 2" descr="http://im8-tub-ru.yandex.net/i?id=601945898-42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69160"/>
            <a:ext cx="2160240" cy="1728192"/>
          </a:xfrm>
          <a:prstGeom prst="rect">
            <a:avLst/>
          </a:prstGeom>
          <a:noFill/>
        </p:spPr>
      </p:pic>
      <p:pic>
        <p:nvPicPr>
          <p:cNvPr id="1028" name="Picture 4" descr="http://im0-tub-ru.yandex.net/i?id=378892498-45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4869160"/>
            <a:ext cx="2091308" cy="1728192"/>
          </a:xfrm>
          <a:prstGeom prst="rect">
            <a:avLst/>
          </a:prstGeom>
          <a:noFill/>
        </p:spPr>
      </p:pic>
      <p:pic>
        <p:nvPicPr>
          <p:cNvPr id="1030" name="Picture 6" descr="http://im0-tub-ru.yandex.net/i?id=221028826-52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lum bright="-28000"/>
          </a:blip>
          <a:srcRect/>
          <a:stretch>
            <a:fillRect/>
          </a:stretch>
        </p:blipFill>
        <p:spPr bwMode="auto">
          <a:xfrm>
            <a:off x="3563888" y="4869160"/>
            <a:ext cx="2232248" cy="1656184"/>
          </a:xfrm>
          <a:prstGeom prst="rect">
            <a:avLst/>
          </a:prstGeom>
          <a:noFill/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Компьютерная графика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1628800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u="sng" dirty="0" smtClean="0">
                <a:solidFill>
                  <a:srgbClr val="002060"/>
                </a:solidFill>
              </a:rPr>
              <a:t>Деловая графика </a:t>
            </a:r>
          </a:p>
          <a:p>
            <a:pPr algn="just"/>
            <a:r>
              <a:rPr lang="ru-RU" sz="2400" dirty="0">
                <a:solidFill>
                  <a:srgbClr val="002060"/>
                </a:solidFill>
              </a:rPr>
              <a:t>О</a:t>
            </a:r>
            <a:r>
              <a:rPr lang="ru-RU" sz="2400" dirty="0" smtClean="0">
                <a:solidFill>
                  <a:srgbClr val="002060"/>
                </a:solidFill>
              </a:rPr>
              <a:t>бласть компьютерной графики, предназначенная для </a:t>
            </a:r>
            <a:r>
              <a:rPr lang="ru-RU" sz="2400" dirty="0" err="1" smtClean="0">
                <a:solidFill>
                  <a:srgbClr val="002060"/>
                </a:solidFill>
              </a:rPr>
              <a:t>на-глядного</a:t>
            </a:r>
            <a:r>
              <a:rPr lang="ru-RU" sz="2400" dirty="0" smtClean="0">
                <a:solidFill>
                  <a:srgbClr val="002060"/>
                </a:solidFill>
              </a:rPr>
              <a:t> представления различных показателей работы учреждений. Плановые показатели, отчетная </a:t>
            </a:r>
            <a:r>
              <a:rPr lang="ru-RU" sz="2400" dirty="0" err="1" smtClean="0">
                <a:solidFill>
                  <a:srgbClr val="002060"/>
                </a:solidFill>
              </a:rPr>
              <a:t>докумен-тация</a:t>
            </a:r>
            <a:r>
              <a:rPr lang="ru-RU" sz="2400" dirty="0" smtClean="0">
                <a:solidFill>
                  <a:srgbClr val="002060"/>
                </a:solidFill>
              </a:rPr>
              <a:t>, статистические сводки - вот объекты, для которых 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с помощью деловой графики создаются иллюстративные материалы. Программные средства деловой графики включаются в состав электронных таблиц.</a:t>
            </a:r>
            <a:endParaRPr lang="ru-RU" sz="2400" u="sng" dirty="0" smtClean="0">
              <a:solidFill>
                <a:srgbClr val="002060"/>
              </a:solidFill>
            </a:endParaRPr>
          </a:p>
        </p:txBody>
      </p:sp>
      <p:pic>
        <p:nvPicPr>
          <p:cNvPr id="18436" name="Picture 4" descr="http://im8-tub-ru.yandex.net/i?id=172036837-24-72&amp;n=17"/>
          <p:cNvPicPr>
            <a:picLocks noChangeAspect="1" noChangeArrowheads="1"/>
          </p:cNvPicPr>
          <p:nvPr/>
        </p:nvPicPr>
        <p:blipFill>
          <a:blip r:embed="rId2" cstate="print">
            <a:lum contrast="-34000"/>
          </a:blip>
          <a:srcRect/>
          <a:stretch>
            <a:fillRect/>
          </a:stretch>
        </p:blipFill>
        <p:spPr bwMode="auto">
          <a:xfrm>
            <a:off x="251520" y="4869160"/>
            <a:ext cx="2160241" cy="1656184"/>
          </a:xfrm>
          <a:prstGeom prst="rect">
            <a:avLst/>
          </a:prstGeom>
          <a:noFill/>
        </p:spPr>
      </p:pic>
      <p:pic>
        <p:nvPicPr>
          <p:cNvPr id="19458" name="Picture 2" descr="http://im3-tub-ru.yandex.net/i?id=25339932-34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869160"/>
            <a:ext cx="2376264" cy="1656184"/>
          </a:xfrm>
          <a:prstGeom prst="rect">
            <a:avLst/>
          </a:prstGeom>
          <a:noFill/>
        </p:spPr>
      </p:pic>
      <p:pic>
        <p:nvPicPr>
          <p:cNvPr id="19460" name="Picture 4" descr="http://im3-tub-ru.yandex.net/i?id=100934514-15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4869160"/>
            <a:ext cx="2050529" cy="1584176"/>
          </a:xfrm>
          <a:prstGeom prst="rect">
            <a:avLst/>
          </a:prstGeom>
          <a:noFill/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Компьютерная графика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endParaRPr lang="ru-RU" dirty="0" smtClean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51520" y="1052736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Основные области применения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1628800"/>
            <a:ext cx="86409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u="sng" dirty="0" smtClean="0">
                <a:solidFill>
                  <a:srgbClr val="002060"/>
                </a:solidFill>
              </a:rPr>
              <a:t>Конструкторская графика 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Используется в работе инженеров-конструкторов, архитекторов, изобретателей новой техники. Этот вид компьютерной графики является обязательным элементом САПР (систем автоматизации проектирования). Средствами конструкторской графики можно получать как плоские изображения (проекции, сечения), так и пространственные трехмерные изображения таблиц.</a:t>
            </a:r>
            <a:endParaRPr lang="ru-RU" sz="2400" u="sng" dirty="0" smtClean="0">
              <a:solidFill>
                <a:srgbClr val="002060"/>
              </a:solidFill>
            </a:endParaRPr>
          </a:p>
        </p:txBody>
      </p:sp>
      <p:pic>
        <p:nvPicPr>
          <p:cNvPr id="9" name="Picture 8" descr="http://im8-tub-ru.yandex.net/i?id=123503757-66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869160"/>
            <a:ext cx="2160240" cy="1656184"/>
          </a:xfrm>
          <a:prstGeom prst="rect">
            <a:avLst/>
          </a:prstGeom>
          <a:noFill/>
        </p:spPr>
      </p:pic>
      <p:pic>
        <p:nvPicPr>
          <p:cNvPr id="21506" name="Picture 2" descr="http://im0-tub-ru.yandex.net/i?id=247430189-27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4869160"/>
            <a:ext cx="2304256" cy="1728192"/>
          </a:xfrm>
          <a:prstGeom prst="rect">
            <a:avLst/>
          </a:prstGeom>
          <a:noFill/>
        </p:spPr>
      </p:pic>
      <p:pic>
        <p:nvPicPr>
          <p:cNvPr id="12" name="Picture 4" descr="http://im8-tub-ru.yandex.net/i?id=655812946-02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4869160"/>
            <a:ext cx="2160240" cy="1656184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Компьютерная графика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endParaRPr lang="ru-RU" dirty="0" smtClean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51520" y="1052736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Основные области применения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1628800"/>
            <a:ext cx="8640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u="sng" dirty="0" smtClean="0">
                <a:solidFill>
                  <a:srgbClr val="002060"/>
                </a:solidFill>
              </a:rPr>
              <a:t>Иллюстрированная графика </a:t>
            </a:r>
          </a:p>
          <a:p>
            <a:pPr algn="just"/>
            <a:r>
              <a:rPr lang="ru-RU" sz="2400" dirty="0">
                <a:solidFill>
                  <a:srgbClr val="002060"/>
                </a:solidFill>
              </a:rPr>
              <a:t>Э</a:t>
            </a:r>
            <a:r>
              <a:rPr lang="ru-RU" sz="2400" dirty="0" smtClean="0">
                <a:solidFill>
                  <a:srgbClr val="002060"/>
                </a:solidFill>
              </a:rPr>
              <a:t>то произвольное рисование и черчение на экране компьютера. Пакеты иллюстративной графики относятся к прикладному программному обеспечению общего назначения. Простейшие программные средства иллюстративной графики называются графическими редакторами. </a:t>
            </a:r>
            <a:endParaRPr lang="ru-RU" sz="2400" u="sng" dirty="0" smtClean="0">
              <a:solidFill>
                <a:srgbClr val="002060"/>
              </a:solidFill>
            </a:endParaRPr>
          </a:p>
        </p:txBody>
      </p:sp>
      <p:pic>
        <p:nvPicPr>
          <p:cNvPr id="22532" name="Picture 4" descr="http://im5-tub-ru.yandex.net/i?id=180999841-39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69160"/>
            <a:ext cx="2160240" cy="1644774"/>
          </a:xfrm>
          <a:prstGeom prst="rect">
            <a:avLst/>
          </a:prstGeom>
          <a:noFill/>
        </p:spPr>
      </p:pic>
      <p:pic>
        <p:nvPicPr>
          <p:cNvPr id="22534" name="Picture 6" descr="http://im5-tub-ru.yandex.net/i?id=203755967-60-72"/>
          <p:cNvPicPr>
            <a:picLocks noChangeAspect="1" noChangeArrowheads="1"/>
          </p:cNvPicPr>
          <p:nvPr/>
        </p:nvPicPr>
        <p:blipFill>
          <a:blip r:embed="rId3" cstate="print">
            <a:lum contrast="-30000"/>
          </a:blip>
          <a:srcRect/>
          <a:stretch>
            <a:fillRect/>
          </a:stretch>
        </p:blipFill>
        <p:spPr bwMode="auto">
          <a:xfrm>
            <a:off x="3419872" y="4869160"/>
            <a:ext cx="2304256" cy="1728192"/>
          </a:xfrm>
          <a:prstGeom prst="rect">
            <a:avLst/>
          </a:prstGeom>
          <a:noFill/>
        </p:spPr>
      </p:pic>
      <p:pic>
        <p:nvPicPr>
          <p:cNvPr id="22536" name="Picture 8" descr="http://im5-tub-ru.yandex.net/i?id=118011992-20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4869160"/>
            <a:ext cx="2160240" cy="1656184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Компьютерная графика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endParaRPr lang="ru-RU" dirty="0" smtClean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51520" y="1052736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Основные области применения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1628800"/>
            <a:ext cx="8640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u="sng" dirty="0" smtClean="0">
                <a:solidFill>
                  <a:srgbClr val="002060"/>
                </a:solidFill>
              </a:rPr>
              <a:t>Художественная и рекламная графика  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Ставшая популярной во многом благодаря телевидению. С помощью компьютера создаются рекламные ролики, мультфильмы, компьютерные игры, </a:t>
            </a:r>
            <a:r>
              <a:rPr lang="ru-RU" sz="2400" dirty="0" err="1" smtClean="0">
                <a:solidFill>
                  <a:srgbClr val="002060"/>
                </a:solidFill>
              </a:rPr>
              <a:t>видеоуроки</a:t>
            </a:r>
            <a:r>
              <a:rPr lang="ru-RU" sz="2400" dirty="0" smtClean="0">
                <a:solidFill>
                  <a:srgbClr val="002060"/>
                </a:solidFill>
              </a:rPr>
              <a:t>, </a:t>
            </a:r>
            <a:r>
              <a:rPr lang="ru-RU" sz="2400" dirty="0" err="1" smtClean="0">
                <a:solidFill>
                  <a:srgbClr val="002060"/>
                </a:solidFill>
              </a:rPr>
              <a:t>видеопрезентации</a:t>
            </a:r>
            <a:r>
              <a:rPr lang="ru-RU" sz="2400" dirty="0" smtClean="0">
                <a:solidFill>
                  <a:srgbClr val="002060"/>
                </a:solidFill>
              </a:rPr>
              <a:t>. Графические пакеты для этих целей требуют больших ресурсов компьютера по быстродействию и памяти. </a:t>
            </a:r>
            <a:endParaRPr lang="ru-RU" sz="2400" u="sng" dirty="0" smtClean="0">
              <a:solidFill>
                <a:srgbClr val="002060"/>
              </a:solidFill>
            </a:endParaRPr>
          </a:p>
        </p:txBody>
      </p:sp>
      <p:pic>
        <p:nvPicPr>
          <p:cNvPr id="23554" name="Picture 2" descr="http://im3-tub-ru.yandex.net/i?id=327366259-42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69160"/>
            <a:ext cx="2160240" cy="1584176"/>
          </a:xfrm>
          <a:prstGeom prst="rect">
            <a:avLst/>
          </a:prstGeom>
          <a:noFill/>
        </p:spPr>
      </p:pic>
      <p:pic>
        <p:nvPicPr>
          <p:cNvPr id="23556" name="Picture 4" descr="http://im2-tub-ru.yandex.net/i?id=318341668-71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869160"/>
            <a:ext cx="2148830" cy="1584176"/>
          </a:xfrm>
          <a:prstGeom prst="rect">
            <a:avLst/>
          </a:prstGeom>
          <a:noFill/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Компьютерная графика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endParaRPr lang="ru-RU" dirty="0" smtClean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51520" y="1052736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Основные области применения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pic>
        <p:nvPicPr>
          <p:cNvPr id="10242" name="Picture 2" descr="http://im5-tub-ru.yandex.net/i?id=65122161-22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4869160"/>
            <a:ext cx="2232248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1628800"/>
            <a:ext cx="88924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Отличительной особенностью этих графических пакетов является возможность создания реалистических </a:t>
            </a:r>
            <a:r>
              <a:rPr lang="ru-RU" sz="2400" dirty="0" err="1" smtClean="0">
                <a:solidFill>
                  <a:srgbClr val="002060"/>
                </a:solidFill>
              </a:rPr>
              <a:t>изобра</a:t>
            </a:r>
            <a:r>
              <a:rPr lang="en-US" sz="2400" dirty="0" smtClean="0">
                <a:solidFill>
                  <a:srgbClr val="002060"/>
                </a:solidFill>
              </a:rPr>
              <a:t>-</a:t>
            </a:r>
            <a:r>
              <a:rPr lang="ru-RU" sz="2400" dirty="0" err="1" smtClean="0">
                <a:solidFill>
                  <a:srgbClr val="002060"/>
                </a:solidFill>
              </a:rPr>
              <a:t>жений</a:t>
            </a:r>
            <a:r>
              <a:rPr lang="ru-RU" sz="2400" dirty="0" smtClean="0">
                <a:solidFill>
                  <a:srgbClr val="002060"/>
                </a:solidFill>
              </a:rPr>
              <a:t> и "движущихся картинок". Получение рисунков трех</a:t>
            </a:r>
            <a:r>
              <a:rPr lang="en-US" sz="2400" dirty="0" smtClean="0">
                <a:solidFill>
                  <a:srgbClr val="002060"/>
                </a:solidFill>
              </a:rPr>
              <a:t>-</a:t>
            </a:r>
            <a:r>
              <a:rPr lang="ru-RU" sz="2400" dirty="0" smtClean="0">
                <a:solidFill>
                  <a:srgbClr val="002060"/>
                </a:solidFill>
              </a:rPr>
              <a:t>мерных объектов, их повороты, приближения, удаления, де</a:t>
            </a:r>
            <a:r>
              <a:rPr lang="en-US" sz="2400" dirty="0" smtClean="0">
                <a:solidFill>
                  <a:srgbClr val="002060"/>
                </a:solidFill>
              </a:rPr>
              <a:t>-</a:t>
            </a:r>
            <a:r>
              <a:rPr lang="ru-RU" sz="2400" dirty="0" smtClean="0">
                <a:solidFill>
                  <a:srgbClr val="002060"/>
                </a:solidFill>
              </a:rPr>
              <a:t>формации связано с большим объемом вычислений. Пере</a:t>
            </a:r>
            <a:r>
              <a:rPr lang="en-US" sz="2400" dirty="0" smtClean="0">
                <a:solidFill>
                  <a:srgbClr val="002060"/>
                </a:solidFill>
              </a:rPr>
              <a:t>-</a:t>
            </a:r>
            <a:r>
              <a:rPr lang="ru-RU" sz="2400" dirty="0" smtClean="0">
                <a:solidFill>
                  <a:srgbClr val="002060"/>
                </a:solidFill>
              </a:rPr>
              <a:t>дача освещенности объекта в зависимости от положения источника света, от расположения теней, от фактуры по</a:t>
            </a:r>
            <a:r>
              <a:rPr lang="en-US" sz="2400" dirty="0" smtClean="0">
                <a:solidFill>
                  <a:srgbClr val="002060"/>
                </a:solidFill>
              </a:rPr>
              <a:t>-</a:t>
            </a:r>
            <a:r>
              <a:rPr lang="ru-RU" sz="2400" dirty="0" err="1" smtClean="0">
                <a:solidFill>
                  <a:srgbClr val="002060"/>
                </a:solidFill>
              </a:rPr>
              <a:t>верхности</a:t>
            </a:r>
            <a:r>
              <a:rPr lang="ru-RU" sz="2400" dirty="0" smtClean="0">
                <a:solidFill>
                  <a:srgbClr val="002060"/>
                </a:solidFill>
              </a:rPr>
              <a:t>, требует расчетов, учитывающих законы оптики. </a:t>
            </a:r>
            <a:endParaRPr lang="ru-RU" sz="2400" u="sng" dirty="0" smtClean="0">
              <a:solidFill>
                <a:srgbClr val="002060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Компьютерная графика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endParaRPr lang="ru-RU" dirty="0" smtClean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51520" y="1052736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Основные области применения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pic>
        <p:nvPicPr>
          <p:cNvPr id="29698" name="Picture 2" descr="http://im8-tub-ru.yandex.net/i?id=329840738-19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4869160"/>
            <a:ext cx="2304256" cy="1656184"/>
          </a:xfrm>
          <a:prstGeom prst="rect">
            <a:avLst/>
          </a:prstGeom>
          <a:noFill/>
        </p:spPr>
      </p:pic>
      <p:pic>
        <p:nvPicPr>
          <p:cNvPr id="29700" name="Picture 4" descr="http://im2-tub-ru.yandex.net/i?id=44988583-29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869160"/>
            <a:ext cx="2286000" cy="1728192"/>
          </a:xfrm>
          <a:prstGeom prst="rect">
            <a:avLst/>
          </a:prstGeom>
          <a:noFill/>
        </p:spPr>
      </p:pic>
      <p:pic>
        <p:nvPicPr>
          <p:cNvPr id="29704" name="Picture 8" descr="http://im8-tub-ru.yandex.net/i?id=95942270-36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248" y="4869160"/>
            <a:ext cx="2113409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940</Words>
  <Application>Microsoft Office PowerPoint</Application>
  <PresentationFormat>Экран (4:3)</PresentationFormat>
  <Paragraphs>116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Компьютерная графика</vt:lpstr>
      <vt:lpstr> Компьютерная графика   </vt:lpstr>
      <vt:lpstr> Компьютерная графика   </vt:lpstr>
      <vt:lpstr> Компьютерная графика   </vt:lpstr>
      <vt:lpstr> Компьютерная графика   </vt:lpstr>
      <vt:lpstr> Компьютерная графика   </vt:lpstr>
      <vt:lpstr> Компьютерная графика   </vt:lpstr>
      <vt:lpstr> Компьютерная графика   </vt:lpstr>
      <vt:lpstr> Компьютерная графика   </vt:lpstr>
      <vt:lpstr> Компьютерная графика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SCHOOL80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Графический редактор PAINT</dc:title>
  <dc:creator>debug</dc:creator>
  <cp:lastModifiedBy>Пользователь Windows</cp:lastModifiedBy>
  <cp:revision>40</cp:revision>
  <dcterms:created xsi:type="dcterms:W3CDTF">2012-06-25T13:18:38Z</dcterms:created>
  <dcterms:modified xsi:type="dcterms:W3CDTF">2019-02-05T11:27:43Z</dcterms:modified>
</cp:coreProperties>
</file>